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Pacifico"/>
      <p:regular r:id="rId21"/>
    </p:embeddedFont>
    <p:embeddedFont>
      <p:font typeface="Bree Serif"/>
      <p:regular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BreeSerif-regular.fntdata"/><Relationship Id="rId10" Type="http://schemas.openxmlformats.org/officeDocument/2006/relationships/slide" Target="slides/slide5.xml"/><Relationship Id="rId21" Type="http://schemas.openxmlformats.org/officeDocument/2006/relationships/font" Target="fonts/Pacifico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4a2981f25c_6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4a2981f25c_6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4a2981f25c_5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4a2981f25c_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4a2981f25c_5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4a2981f25c_5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4a2981f25c_5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4a2981f25c_5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4a2981f25c_6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4a2981f25c_6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4a2981f25c_9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4a2981f25c_9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4a2981f25c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4a2981f25c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4a2981f25c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4a2981f25c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4a2981f25c_6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4a2981f25c_6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a2981f25c_6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a2981f25c_6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4a2981f25c_6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4a2981f25c_6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4a2981f25c_6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4a2981f25c_6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4a2981f25c_6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4a2981f25c_6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4a2981f25c_6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4a2981f25c_6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127.0.0.1:64706/" TargetMode="External"/><Relationship Id="rId4" Type="http://schemas.openxmlformats.org/officeDocument/2006/relationships/image" Target="../media/image29.png"/><Relationship Id="rId9" Type="http://schemas.openxmlformats.org/officeDocument/2006/relationships/image" Target="../media/image20.png"/><Relationship Id="rId5" Type="http://schemas.openxmlformats.org/officeDocument/2006/relationships/image" Target="../media/image31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hyperlink" Target="http://127.0.0.1:64706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png"/><Relationship Id="rId4" Type="http://schemas.openxmlformats.org/officeDocument/2006/relationships/image" Target="../media/image38.png"/><Relationship Id="rId5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39.png"/><Relationship Id="rId5" Type="http://schemas.openxmlformats.org/officeDocument/2006/relationships/image" Target="../media/image4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8.jp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11" Type="http://schemas.openxmlformats.org/officeDocument/2006/relationships/image" Target="../media/image9.png"/><Relationship Id="rId10" Type="http://schemas.openxmlformats.org/officeDocument/2006/relationships/image" Target="../media/image3.png"/><Relationship Id="rId12" Type="http://schemas.openxmlformats.org/officeDocument/2006/relationships/image" Target="../media/image6.png"/><Relationship Id="rId9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5" Type="http://schemas.openxmlformats.org/officeDocument/2006/relationships/image" Target="../media/image15.png"/><Relationship Id="rId6" Type="http://schemas.openxmlformats.org/officeDocument/2006/relationships/image" Target="../media/image45.png"/><Relationship Id="rId7" Type="http://schemas.openxmlformats.org/officeDocument/2006/relationships/image" Target="../media/image21.png"/><Relationship Id="rId8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5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10" Type="http://schemas.openxmlformats.org/officeDocument/2006/relationships/image" Target="../media/image20.png"/><Relationship Id="rId9" Type="http://schemas.openxmlformats.org/officeDocument/2006/relationships/image" Target="../media/image25.png"/><Relationship Id="rId5" Type="http://schemas.openxmlformats.org/officeDocument/2006/relationships/image" Target="../media/image13.png"/><Relationship Id="rId6" Type="http://schemas.openxmlformats.org/officeDocument/2006/relationships/image" Target="../media/image3.png"/><Relationship Id="rId7" Type="http://schemas.openxmlformats.org/officeDocument/2006/relationships/image" Target="../media/image22.png"/><Relationship Id="rId8" Type="http://schemas.openxmlformats.org/officeDocument/2006/relationships/image" Target="../media/image4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image" Target="../media/image37.png"/><Relationship Id="rId5" Type="http://schemas.openxmlformats.org/officeDocument/2006/relationships/image" Target="../media/image26.png"/><Relationship Id="rId6" Type="http://schemas.openxmlformats.org/officeDocument/2006/relationships/image" Target="../media/image34.png"/><Relationship Id="rId7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latin typeface="Pacifico"/>
                <a:ea typeface="Pacifico"/>
                <a:cs typeface="Pacifico"/>
                <a:sym typeface="Pacifico"/>
              </a:rPr>
              <a:t>The J</a:t>
            </a:r>
            <a:r>
              <a:rPr i="1" lang="en-GB">
                <a:latin typeface="Pacifico"/>
                <a:ea typeface="Pacifico"/>
                <a:cs typeface="Pacifico"/>
                <a:sym typeface="Pacifico"/>
              </a:rPr>
              <a:t>ob Hunting Quest</a:t>
            </a:r>
            <a:endParaRPr i="1"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159150"/>
            <a:ext cx="8520600" cy="16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ree Serif"/>
                <a:ea typeface="Bree Serif"/>
                <a:cs typeface="Bree Serif"/>
                <a:sym typeface="Bree Serif"/>
              </a:rPr>
              <a:t>May 25th, 2023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ree Serif"/>
                <a:ea typeface="Bree Serif"/>
                <a:cs typeface="Bree Serif"/>
                <a:sym typeface="Bree Serif"/>
              </a:rPr>
              <a:t>Munich, Germany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ree Serif"/>
                <a:ea typeface="Bree Serif"/>
                <a:cs typeface="Bree Serif"/>
                <a:sym typeface="Bree Serif"/>
              </a:rPr>
              <a:t>Zurich, Switzerland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3450" y="3084750"/>
            <a:ext cx="2338850" cy="17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ree Serif"/>
                <a:ea typeface="Bree Serif"/>
                <a:cs typeface="Bree Serif"/>
                <a:sym typeface="Bree Serif"/>
              </a:rPr>
              <a:t>Skills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05" name="Google Shape;205;p22"/>
          <p:cNvSpPr txBox="1"/>
          <p:nvPr>
            <p:ph idx="1" type="body"/>
          </p:nvPr>
        </p:nvSpPr>
        <p:spPr>
          <a:xfrm>
            <a:off x="311700" y="1152475"/>
            <a:ext cx="8520600" cy="4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/>
              <a:t>What to know - Skill set required for DS related jobs in the USA</a:t>
            </a:r>
            <a:endParaRPr sz="1600"/>
          </a:p>
        </p:txBody>
      </p:sp>
      <p:sp>
        <p:nvSpPr>
          <p:cNvPr id="206" name="Google Shape;206;p22"/>
          <p:cNvSpPr/>
          <p:nvPr/>
        </p:nvSpPr>
        <p:spPr>
          <a:xfrm>
            <a:off x="2132705" y="496412"/>
            <a:ext cx="2260200" cy="4698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What was our challenge?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07" name="Google Shape;207;p22"/>
          <p:cNvSpPr/>
          <p:nvPr/>
        </p:nvSpPr>
        <p:spPr>
          <a:xfrm>
            <a:off x="4352367" y="496412"/>
            <a:ext cx="2260200" cy="4698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How did we </a:t>
            </a:r>
            <a:endParaRPr sz="12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solve it?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08" name="Google Shape;208;p22"/>
          <p:cNvSpPr/>
          <p:nvPr/>
        </p:nvSpPr>
        <p:spPr>
          <a:xfrm>
            <a:off x="6572029" y="496412"/>
            <a:ext cx="2260200" cy="469800"/>
          </a:xfrm>
          <a:prstGeom prst="chevron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lt1"/>
                </a:solidFill>
              </a:rPr>
              <a:t>Website </a:t>
            </a:r>
            <a:r>
              <a:rPr lang="en-GB" sz="1200">
                <a:solidFill>
                  <a:schemeClr val="lt1"/>
                </a:solidFill>
              </a:rPr>
              <a:t>analysis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209" name="Google Shape;209;p2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17648" t="0"/>
          <a:stretch/>
        </p:blipFill>
        <p:spPr>
          <a:xfrm>
            <a:off x="386175" y="1583250"/>
            <a:ext cx="4558901" cy="2952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2"/>
          <p:cNvPicPr preferRelativeResize="0"/>
          <p:nvPr/>
        </p:nvPicPr>
        <p:blipFill rotWithShape="1">
          <a:blip r:embed="rId5">
            <a:alphaModFix/>
          </a:blip>
          <a:srcRect b="0" l="0" r="16673" t="9173"/>
          <a:stretch/>
        </p:blipFill>
        <p:spPr>
          <a:xfrm>
            <a:off x="7022838" y="3597574"/>
            <a:ext cx="1809375" cy="10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2"/>
          <p:cNvPicPr preferRelativeResize="0"/>
          <p:nvPr/>
        </p:nvPicPr>
        <p:blipFill rotWithShape="1">
          <a:blip r:embed="rId6">
            <a:alphaModFix/>
          </a:blip>
          <a:srcRect b="0" l="0" r="16673" t="9173"/>
          <a:stretch/>
        </p:blipFill>
        <p:spPr>
          <a:xfrm>
            <a:off x="7022826" y="1554275"/>
            <a:ext cx="1809375" cy="10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2"/>
          <p:cNvPicPr preferRelativeResize="0"/>
          <p:nvPr/>
        </p:nvPicPr>
        <p:blipFill rotWithShape="1">
          <a:blip r:embed="rId7">
            <a:alphaModFix/>
          </a:blip>
          <a:srcRect b="0" l="0" r="16673" t="9173"/>
          <a:stretch/>
        </p:blipFill>
        <p:spPr>
          <a:xfrm>
            <a:off x="7022826" y="2575925"/>
            <a:ext cx="1809375" cy="10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2">
            <a:hlinkClick r:id="rId8"/>
          </p:cNvPr>
          <p:cNvPicPr preferRelativeResize="0"/>
          <p:nvPr/>
        </p:nvPicPr>
        <p:blipFill rotWithShape="1">
          <a:blip r:embed="rId4">
            <a:alphaModFix/>
          </a:blip>
          <a:srcRect b="71365" l="83290" r="744" t="12118"/>
          <a:stretch/>
        </p:blipFill>
        <p:spPr>
          <a:xfrm>
            <a:off x="3405201" y="2048475"/>
            <a:ext cx="1373175" cy="75762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2"/>
          <p:cNvSpPr/>
          <p:nvPr/>
        </p:nvSpPr>
        <p:spPr>
          <a:xfrm>
            <a:off x="346925" y="4683125"/>
            <a:ext cx="8485200" cy="397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The top 5 skills for Data Scientists in the USA are Python, SQL, R, Spark and Java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215" name="Google Shape;215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77652" y="1117926"/>
            <a:ext cx="754647" cy="3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2"/>
          <p:cNvSpPr/>
          <p:nvPr/>
        </p:nvSpPr>
        <p:spPr>
          <a:xfrm>
            <a:off x="5683250" y="1828083"/>
            <a:ext cx="1008000" cy="6375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Data Scientist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7" name="Google Shape;217;p22"/>
          <p:cNvSpPr/>
          <p:nvPr/>
        </p:nvSpPr>
        <p:spPr>
          <a:xfrm>
            <a:off x="5683250" y="2826222"/>
            <a:ext cx="1008000" cy="6375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Data Analyst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8" name="Google Shape;218;p22"/>
          <p:cNvSpPr/>
          <p:nvPr/>
        </p:nvSpPr>
        <p:spPr>
          <a:xfrm>
            <a:off x="5683250" y="3824361"/>
            <a:ext cx="1008000" cy="637500"/>
          </a:xfrm>
          <a:prstGeom prst="rect">
            <a:avLst/>
          </a:prstGeom>
          <a:solidFill>
            <a:srgbClr val="BF5E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Data Engineer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ree Serif"/>
                <a:ea typeface="Bree Serif"/>
                <a:cs typeface="Bree Serif"/>
                <a:sym typeface="Bree Serif"/>
              </a:rPr>
              <a:t>Skills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24" name="Google Shape;224;p23"/>
          <p:cNvSpPr txBox="1"/>
          <p:nvPr>
            <p:ph idx="1" type="body"/>
          </p:nvPr>
        </p:nvSpPr>
        <p:spPr>
          <a:xfrm>
            <a:off x="311700" y="1152475"/>
            <a:ext cx="8189400" cy="4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/>
              <a:t>What to know - Programming </a:t>
            </a:r>
            <a:r>
              <a:rPr lang="en-GB" sz="1600"/>
              <a:t>skills</a:t>
            </a:r>
            <a:r>
              <a:rPr lang="en-GB" sz="1600"/>
              <a:t> required for DS related jobs in Switzerland</a:t>
            </a:r>
            <a:endParaRPr sz="1600"/>
          </a:p>
        </p:txBody>
      </p:sp>
      <p:sp>
        <p:nvSpPr>
          <p:cNvPr id="225" name="Google Shape;225;p23"/>
          <p:cNvSpPr/>
          <p:nvPr/>
        </p:nvSpPr>
        <p:spPr>
          <a:xfrm>
            <a:off x="2132705" y="496412"/>
            <a:ext cx="2260200" cy="4698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What was our challenge?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26" name="Google Shape;226;p23"/>
          <p:cNvSpPr/>
          <p:nvPr/>
        </p:nvSpPr>
        <p:spPr>
          <a:xfrm>
            <a:off x="4352367" y="496412"/>
            <a:ext cx="2260200" cy="4698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How did we </a:t>
            </a:r>
            <a:endParaRPr sz="12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solve it?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27" name="Google Shape;227;p23"/>
          <p:cNvSpPr/>
          <p:nvPr/>
        </p:nvSpPr>
        <p:spPr>
          <a:xfrm>
            <a:off x="6572029" y="496412"/>
            <a:ext cx="2260200" cy="469800"/>
          </a:xfrm>
          <a:prstGeom prst="chevron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lt1"/>
                </a:solidFill>
              </a:rPr>
              <a:t>Website </a:t>
            </a:r>
            <a:r>
              <a:rPr lang="en-GB" sz="1200">
                <a:solidFill>
                  <a:schemeClr val="lt1"/>
                </a:solidFill>
              </a:rPr>
              <a:t>analysis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228" name="Google Shape;228;p23"/>
          <p:cNvPicPr preferRelativeResize="0"/>
          <p:nvPr/>
        </p:nvPicPr>
        <p:blipFill rotWithShape="1">
          <a:blip r:embed="rId3">
            <a:alphaModFix/>
          </a:blip>
          <a:srcRect b="0" l="0" r="11777" t="0"/>
          <a:stretch/>
        </p:blipFill>
        <p:spPr>
          <a:xfrm>
            <a:off x="1728000" y="1622275"/>
            <a:ext cx="5718776" cy="344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3"/>
          <p:cNvPicPr preferRelativeResize="0"/>
          <p:nvPr/>
        </p:nvPicPr>
        <p:blipFill rotWithShape="1">
          <a:blip r:embed="rId3">
            <a:alphaModFix/>
          </a:blip>
          <a:srcRect b="76145" l="88595" r="0" t="12111"/>
          <a:stretch/>
        </p:blipFill>
        <p:spPr>
          <a:xfrm>
            <a:off x="3995925" y="2185825"/>
            <a:ext cx="104282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585" y="1125500"/>
            <a:ext cx="676612" cy="39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ree Serif"/>
                <a:ea typeface="Bree Serif"/>
                <a:cs typeface="Bree Serif"/>
                <a:sym typeface="Bree Serif"/>
              </a:rPr>
              <a:t>Skills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36" name="Google Shape;236;p24"/>
          <p:cNvSpPr txBox="1"/>
          <p:nvPr>
            <p:ph idx="1" type="body"/>
          </p:nvPr>
        </p:nvSpPr>
        <p:spPr>
          <a:xfrm>
            <a:off x="311700" y="1152475"/>
            <a:ext cx="7705200" cy="4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/>
              <a:t>What to know - </a:t>
            </a:r>
            <a:r>
              <a:rPr lang="en-GB" sz="1600"/>
              <a:t>Tech and Python</a:t>
            </a:r>
            <a:r>
              <a:rPr lang="en-GB" sz="1600"/>
              <a:t> skills required for DS related jobs in </a:t>
            </a:r>
            <a:r>
              <a:rPr lang="en-GB" sz="1600"/>
              <a:t>Switzerland</a:t>
            </a:r>
            <a:endParaRPr sz="1600"/>
          </a:p>
        </p:txBody>
      </p:sp>
      <p:sp>
        <p:nvSpPr>
          <p:cNvPr id="237" name="Google Shape;237;p24"/>
          <p:cNvSpPr/>
          <p:nvPr/>
        </p:nvSpPr>
        <p:spPr>
          <a:xfrm>
            <a:off x="2132705" y="496412"/>
            <a:ext cx="2260200" cy="4698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What was our challenge?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38" name="Google Shape;238;p24"/>
          <p:cNvSpPr/>
          <p:nvPr/>
        </p:nvSpPr>
        <p:spPr>
          <a:xfrm>
            <a:off x="4352367" y="496412"/>
            <a:ext cx="2260200" cy="4698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How did we </a:t>
            </a:r>
            <a:endParaRPr sz="12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solve it?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39" name="Google Shape;239;p24"/>
          <p:cNvSpPr/>
          <p:nvPr/>
        </p:nvSpPr>
        <p:spPr>
          <a:xfrm>
            <a:off x="6572029" y="496412"/>
            <a:ext cx="2260200" cy="469800"/>
          </a:xfrm>
          <a:prstGeom prst="chevron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lt1"/>
                </a:solidFill>
              </a:rPr>
              <a:t>Website </a:t>
            </a:r>
            <a:r>
              <a:rPr lang="en-GB" sz="1200">
                <a:solidFill>
                  <a:schemeClr val="lt1"/>
                </a:solidFill>
              </a:rPr>
              <a:t>analysis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240" name="Google Shape;240;p24"/>
          <p:cNvPicPr preferRelativeResize="0"/>
          <p:nvPr/>
        </p:nvPicPr>
        <p:blipFill rotWithShape="1">
          <a:blip r:embed="rId3">
            <a:alphaModFix/>
          </a:blip>
          <a:srcRect b="0" l="0" r="12533" t="11473"/>
          <a:stretch/>
        </p:blipFill>
        <p:spPr>
          <a:xfrm>
            <a:off x="217100" y="2117525"/>
            <a:ext cx="4175801" cy="23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4"/>
          <p:cNvPicPr preferRelativeResize="0"/>
          <p:nvPr/>
        </p:nvPicPr>
        <p:blipFill rotWithShape="1">
          <a:blip r:embed="rId4">
            <a:alphaModFix/>
          </a:blip>
          <a:srcRect b="0" l="0" r="12709" t="11229"/>
          <a:stretch/>
        </p:blipFill>
        <p:spPr>
          <a:xfrm>
            <a:off x="4656225" y="2116988"/>
            <a:ext cx="4176000" cy="239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4"/>
          <p:cNvPicPr preferRelativeResize="0"/>
          <p:nvPr/>
        </p:nvPicPr>
        <p:blipFill rotWithShape="1">
          <a:blip r:embed="rId3">
            <a:alphaModFix/>
          </a:blip>
          <a:srcRect b="76992" l="88065" r="0" t="12487"/>
          <a:stretch/>
        </p:blipFill>
        <p:spPr>
          <a:xfrm>
            <a:off x="4023000" y="4354075"/>
            <a:ext cx="1307550" cy="66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5585" y="1125500"/>
            <a:ext cx="676612" cy="3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4"/>
          <p:cNvSpPr/>
          <p:nvPr/>
        </p:nvSpPr>
        <p:spPr>
          <a:xfrm>
            <a:off x="217100" y="1622275"/>
            <a:ext cx="1272900" cy="4401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Tech Skills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5" name="Google Shape;245;p24"/>
          <p:cNvSpPr/>
          <p:nvPr/>
        </p:nvSpPr>
        <p:spPr>
          <a:xfrm>
            <a:off x="4849772" y="1622275"/>
            <a:ext cx="1722300" cy="440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Python </a:t>
            </a:r>
            <a:r>
              <a:rPr lang="en-GB">
                <a:solidFill>
                  <a:schemeClr val="lt1"/>
                </a:solidFill>
              </a:rPr>
              <a:t>Skills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ree Serif"/>
                <a:ea typeface="Bree Serif"/>
                <a:cs typeface="Bree Serif"/>
                <a:sym typeface="Bree Serif"/>
              </a:rPr>
              <a:t>Skills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51" name="Google Shape;251;p25"/>
          <p:cNvSpPr txBox="1"/>
          <p:nvPr>
            <p:ph idx="1" type="body"/>
          </p:nvPr>
        </p:nvSpPr>
        <p:spPr>
          <a:xfrm>
            <a:off x="311700" y="1152475"/>
            <a:ext cx="8070300" cy="4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/>
              <a:t>What to know - </a:t>
            </a:r>
            <a:r>
              <a:rPr lang="en-GB" sz="1600"/>
              <a:t>Tech and Python skills required for DS related jobs in US government</a:t>
            </a:r>
            <a:endParaRPr sz="1600"/>
          </a:p>
        </p:txBody>
      </p:sp>
      <p:sp>
        <p:nvSpPr>
          <p:cNvPr id="252" name="Google Shape;252;p25"/>
          <p:cNvSpPr/>
          <p:nvPr/>
        </p:nvSpPr>
        <p:spPr>
          <a:xfrm>
            <a:off x="2132705" y="496412"/>
            <a:ext cx="2260200" cy="4698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What was our challenge?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53" name="Google Shape;253;p25"/>
          <p:cNvSpPr/>
          <p:nvPr/>
        </p:nvSpPr>
        <p:spPr>
          <a:xfrm>
            <a:off x="4352367" y="496412"/>
            <a:ext cx="2260200" cy="4698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How did we </a:t>
            </a:r>
            <a:endParaRPr sz="12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solve it?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54" name="Google Shape;254;p25"/>
          <p:cNvSpPr/>
          <p:nvPr/>
        </p:nvSpPr>
        <p:spPr>
          <a:xfrm>
            <a:off x="6572029" y="496412"/>
            <a:ext cx="2260200" cy="469800"/>
          </a:xfrm>
          <a:prstGeom prst="chevron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Website analysis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55" name="Google Shape;255;p25"/>
          <p:cNvSpPr/>
          <p:nvPr/>
        </p:nvSpPr>
        <p:spPr>
          <a:xfrm>
            <a:off x="217100" y="1622275"/>
            <a:ext cx="1272900" cy="4401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Tech Skills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6" name="Google Shape;256;p25"/>
          <p:cNvSpPr/>
          <p:nvPr/>
        </p:nvSpPr>
        <p:spPr>
          <a:xfrm>
            <a:off x="4849772" y="1622275"/>
            <a:ext cx="1722300" cy="440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Programming Skills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57" name="Google Shape;257;p25"/>
          <p:cNvPicPr preferRelativeResize="0"/>
          <p:nvPr/>
        </p:nvPicPr>
        <p:blipFill rotWithShape="1">
          <a:blip r:embed="rId3">
            <a:alphaModFix/>
          </a:blip>
          <a:srcRect b="6367" l="0" r="0" t="0"/>
          <a:stretch/>
        </p:blipFill>
        <p:spPr>
          <a:xfrm>
            <a:off x="8155574" y="1049300"/>
            <a:ext cx="676624" cy="677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7924" y="2349325"/>
            <a:ext cx="4343576" cy="2316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250" y="2349325"/>
            <a:ext cx="4233124" cy="2257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ree Serif"/>
                <a:ea typeface="Bree Serif"/>
                <a:cs typeface="Bree Serif"/>
                <a:sym typeface="Bree Serif"/>
              </a:rPr>
              <a:t>Outlook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65" name="Google Shape;265;p26"/>
          <p:cNvSpPr/>
          <p:nvPr/>
        </p:nvSpPr>
        <p:spPr>
          <a:xfrm>
            <a:off x="2132705" y="496412"/>
            <a:ext cx="2260200" cy="4698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What was our challenge?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66" name="Google Shape;266;p26"/>
          <p:cNvSpPr/>
          <p:nvPr/>
        </p:nvSpPr>
        <p:spPr>
          <a:xfrm>
            <a:off x="4352367" y="496412"/>
            <a:ext cx="2260200" cy="4698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How did we </a:t>
            </a:r>
            <a:endParaRPr sz="12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solve it?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67" name="Google Shape;267;p26"/>
          <p:cNvSpPr/>
          <p:nvPr/>
        </p:nvSpPr>
        <p:spPr>
          <a:xfrm>
            <a:off x="6572029" y="496412"/>
            <a:ext cx="2260200" cy="469800"/>
          </a:xfrm>
          <a:prstGeom prst="chevron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Outlook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268" name="Google Shape;2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900" y="3989575"/>
            <a:ext cx="926525" cy="92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6"/>
          <p:cNvSpPr/>
          <p:nvPr/>
        </p:nvSpPr>
        <p:spPr>
          <a:xfrm>
            <a:off x="2175425" y="1139250"/>
            <a:ext cx="6657000" cy="1285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1" marL="45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Great career outlook for data related positions in terms of job postings</a:t>
            </a:r>
            <a:endParaRPr>
              <a:solidFill>
                <a:schemeClr val="dk1"/>
              </a:solidFill>
            </a:endParaRPr>
          </a:p>
          <a:p>
            <a:pPr indent="-317500" lvl="1" marL="45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Diverse set of industries</a:t>
            </a:r>
            <a:endParaRPr>
              <a:solidFill>
                <a:schemeClr val="dk1"/>
              </a:solidFill>
            </a:endParaRPr>
          </a:p>
          <a:p>
            <a:pPr indent="-317500" lvl="1" marL="45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Salaries are competitive</a:t>
            </a:r>
            <a:endParaRPr>
              <a:solidFill>
                <a:schemeClr val="dk1"/>
              </a:solidFill>
            </a:endParaRPr>
          </a:p>
          <a:p>
            <a:pPr indent="-317500" lvl="1" marL="45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Big companies still leading, but medium/small do not want to stay behind</a:t>
            </a:r>
            <a:endParaRPr>
              <a:solidFill>
                <a:schemeClr val="dk1"/>
              </a:solidFill>
            </a:endParaRPr>
          </a:p>
          <a:p>
            <a:pPr indent="-317500" lvl="1" marL="45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No surprises in terms of skills found, but field has already specialized</a:t>
            </a:r>
            <a:endParaRPr/>
          </a:p>
        </p:txBody>
      </p:sp>
      <p:sp>
        <p:nvSpPr>
          <p:cNvPr id="270" name="Google Shape;270;p26"/>
          <p:cNvSpPr/>
          <p:nvPr/>
        </p:nvSpPr>
        <p:spPr>
          <a:xfrm>
            <a:off x="311700" y="1139250"/>
            <a:ext cx="1690800" cy="12858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Job Market</a:t>
            </a:r>
            <a:endParaRPr b="1"/>
          </a:p>
        </p:txBody>
      </p:sp>
      <p:sp>
        <p:nvSpPr>
          <p:cNvPr id="271" name="Google Shape;271;p26"/>
          <p:cNvSpPr/>
          <p:nvPr/>
        </p:nvSpPr>
        <p:spPr>
          <a:xfrm>
            <a:off x="311700" y="2653121"/>
            <a:ext cx="1690800" cy="11844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What is next for us?</a:t>
            </a:r>
            <a:endParaRPr b="1"/>
          </a:p>
        </p:txBody>
      </p:sp>
      <p:sp>
        <p:nvSpPr>
          <p:cNvPr id="272" name="Google Shape;272;p26"/>
          <p:cNvSpPr/>
          <p:nvPr/>
        </p:nvSpPr>
        <p:spPr>
          <a:xfrm>
            <a:off x="2175425" y="2653121"/>
            <a:ext cx="6657000" cy="1184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1" marL="45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Keep up with the learning at Constructor Learning </a:t>
            </a:r>
            <a:endParaRPr>
              <a:solidFill>
                <a:schemeClr val="dk1"/>
              </a:solidFill>
            </a:endParaRPr>
          </a:p>
          <a:p>
            <a:pPr indent="-317500" lvl="1" marL="45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Refine web scraping</a:t>
            </a:r>
            <a:endParaRPr>
              <a:solidFill>
                <a:schemeClr val="dk1"/>
              </a:solidFill>
            </a:endParaRPr>
          </a:p>
          <a:p>
            <a:pPr indent="-317500" lvl="1" marL="45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Continuous data collection to see market moves</a:t>
            </a:r>
            <a:endParaRPr>
              <a:solidFill>
                <a:schemeClr val="dk1"/>
              </a:solidFill>
            </a:endParaRPr>
          </a:p>
          <a:p>
            <a:pPr indent="-317500" lvl="1" marL="45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Apply NLP techniques to add additional insights (e.g. education required, python level, etc) and match our skill set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3" name="Google Shape;273;p26"/>
          <p:cNvSpPr/>
          <p:nvPr/>
        </p:nvSpPr>
        <p:spPr>
          <a:xfrm>
            <a:off x="311700" y="4065593"/>
            <a:ext cx="1690800" cy="8505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Coming soon</a:t>
            </a:r>
            <a:endParaRPr b="1"/>
          </a:p>
        </p:txBody>
      </p:sp>
      <p:sp>
        <p:nvSpPr>
          <p:cNvPr id="274" name="Google Shape;274;p26"/>
          <p:cNvSpPr/>
          <p:nvPr/>
        </p:nvSpPr>
        <p:spPr>
          <a:xfrm>
            <a:off x="2175425" y="4065600"/>
            <a:ext cx="5340600" cy="850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1" marL="36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Interactive dashboard (e.g. Streamlit)</a:t>
            </a:r>
            <a:endParaRPr>
              <a:solidFill>
                <a:schemeClr val="dk1"/>
              </a:solidFill>
            </a:endParaRPr>
          </a:p>
          <a:p>
            <a:pPr indent="-317500" lvl="1" marL="36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Visit our github for updates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7"/>
          <p:cNvSpPr txBox="1"/>
          <p:nvPr>
            <p:ph type="title"/>
          </p:nvPr>
        </p:nvSpPr>
        <p:spPr>
          <a:xfrm>
            <a:off x="311700" y="2273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ree Serif"/>
                <a:ea typeface="Bree Serif"/>
                <a:cs typeface="Bree Serif"/>
                <a:sym typeface="Bree Serif"/>
              </a:rPr>
              <a:t>Questions?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ree Serif"/>
                <a:ea typeface="Bree Serif"/>
                <a:cs typeface="Bree Serif"/>
                <a:sym typeface="Bree Serif"/>
              </a:rPr>
              <a:t>Data Adventurers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899431" y="3761575"/>
            <a:ext cx="1865400" cy="427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Claudio Benzoni</a:t>
            </a:r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3639300" y="3761575"/>
            <a:ext cx="1865400" cy="427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Jose Araujo</a:t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6379169" y="3761575"/>
            <a:ext cx="1865400" cy="427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Vincent Zitzewitz</a:t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899431" y="4187025"/>
            <a:ext cx="1865400" cy="648600"/>
          </a:xfrm>
          <a:prstGeom prst="rect">
            <a:avLst/>
          </a:prstGeom>
          <a:solidFill>
            <a:srgbClr val="E1EAF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</a:t>
            </a:r>
            <a:r>
              <a:rPr lang="en-GB"/>
              <a:t>hysicist &amp;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Wizard</a:t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3639300" y="4187025"/>
            <a:ext cx="1865400" cy="648600"/>
          </a:xfrm>
          <a:prstGeom prst="rect">
            <a:avLst/>
          </a:prstGeom>
          <a:solidFill>
            <a:srgbClr val="E1EAF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Actuary &amp;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Aficionado</a:t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6379169" y="4187025"/>
            <a:ext cx="1865400" cy="648600"/>
          </a:xfrm>
          <a:prstGeom prst="rect">
            <a:avLst/>
          </a:prstGeom>
          <a:solidFill>
            <a:srgbClr val="E1EAF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Industrial Engineer &amp; Data C</a:t>
            </a:r>
            <a:r>
              <a:rPr lang="en-GB"/>
              <a:t>onnoisseur</a:t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3">
            <a:alphaModFix/>
          </a:blip>
          <a:srcRect b="0" l="20381" r="20387" t="0"/>
          <a:stretch/>
        </p:blipFill>
        <p:spPr>
          <a:xfrm>
            <a:off x="932131" y="1358275"/>
            <a:ext cx="1800000" cy="18000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19000" fadeDir="5400012" kx="0" rotWithShape="0" algn="bl" stPos="0" sy="-100000" ky="0"/>
          </a:effectLst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4">
            <a:alphaModFix/>
          </a:blip>
          <a:srcRect b="33324" l="0" r="0" t="0"/>
          <a:stretch/>
        </p:blipFill>
        <p:spPr>
          <a:xfrm>
            <a:off x="3672000" y="1358275"/>
            <a:ext cx="1800000" cy="18000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19000" fadeDir="5400012" kx="0" rotWithShape="0" algn="bl" stPos="0" sy="-100000" ky="0"/>
          </a:effectLst>
        </p:spPr>
      </p:pic>
      <p:pic>
        <p:nvPicPr>
          <p:cNvPr id="70" name="Google Shape;7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1869" y="1358275"/>
            <a:ext cx="1800000" cy="18000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19000" fadeDir="5400012" kx="0" rotWithShape="0" algn="bl" stPos="0" sy="-100000" ky="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ree Serif"/>
                <a:ea typeface="Bree Serif"/>
                <a:cs typeface="Bree Serif"/>
                <a:sym typeface="Bree Serif"/>
              </a:rPr>
              <a:t>Today’s plan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3682954" y="4343925"/>
            <a:ext cx="1832400" cy="572700"/>
          </a:xfrm>
          <a:prstGeom prst="chevron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Website analysis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5421244" y="4343925"/>
            <a:ext cx="1832400" cy="572700"/>
          </a:xfrm>
          <a:prstGeom prst="chevron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Key skills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7159534" y="4343925"/>
            <a:ext cx="1832400" cy="572700"/>
          </a:xfrm>
          <a:prstGeom prst="chevron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Outlook 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0800" y="1098700"/>
            <a:ext cx="4562400" cy="3041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80" name="Google Shape;80;p15"/>
          <p:cNvSpPr/>
          <p:nvPr/>
        </p:nvSpPr>
        <p:spPr>
          <a:xfrm>
            <a:off x="1944664" y="4343925"/>
            <a:ext cx="1832400" cy="572700"/>
          </a:xfrm>
          <a:prstGeom prst="chevron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lt1"/>
                </a:solidFill>
              </a:rPr>
              <a:t>How did we 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approach it?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206375" y="4343925"/>
            <a:ext cx="1832400" cy="572700"/>
          </a:xfrm>
          <a:prstGeom prst="chevron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What was our challenge?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/>
          <p:nvPr/>
        </p:nvSpPr>
        <p:spPr>
          <a:xfrm>
            <a:off x="1726500" y="476250"/>
            <a:ext cx="1122000" cy="127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our problem?</a:t>
            </a:r>
            <a:endParaRPr/>
          </a:p>
        </p:txBody>
      </p:sp>
      <p:sp>
        <p:nvSpPr>
          <p:cNvPr id="87" name="Google Shape;87;p16"/>
          <p:cNvSpPr/>
          <p:nvPr/>
        </p:nvSpPr>
        <p:spPr>
          <a:xfrm>
            <a:off x="3263925" y="476250"/>
            <a:ext cx="2459700" cy="127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What was our approach?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Web scraping Swiss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Web Scraping US Govt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Web Scraped Data Glassdoor</a:t>
            </a:r>
            <a:endParaRPr sz="1200"/>
          </a:p>
        </p:txBody>
      </p:sp>
      <p:sp>
        <p:nvSpPr>
          <p:cNvPr id="88" name="Google Shape;88;p16"/>
          <p:cNvSpPr/>
          <p:nvPr/>
        </p:nvSpPr>
        <p:spPr>
          <a:xfrm>
            <a:off x="6231902" y="476250"/>
            <a:ext cx="2459700" cy="127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</a:rPr>
              <a:t>Where does our data come from? Compare the Datasets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Where from?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When collected?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Size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Market (govt/public)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89" name="Google Shape;89;p16"/>
          <p:cNvSpPr/>
          <p:nvPr/>
        </p:nvSpPr>
        <p:spPr>
          <a:xfrm>
            <a:off x="388950" y="2043284"/>
            <a:ext cx="2459700" cy="127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/>
          <p:nvPr/>
        </p:nvSpPr>
        <p:spPr>
          <a:xfrm>
            <a:off x="3263925" y="2043284"/>
            <a:ext cx="2459700" cy="127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Science Jobs per US Company and Industry</a:t>
            </a:r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6231902" y="2043284"/>
            <a:ext cx="2459700" cy="127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Geographical information about Data Science in the USA</a:t>
            </a:r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388950" y="3610317"/>
            <a:ext cx="2459700" cy="127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3263925" y="3610317"/>
            <a:ext cx="2459700" cy="127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Which skills are required?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/>
          <p:nvPr/>
        </p:nvSpPr>
        <p:spPr>
          <a:xfrm>
            <a:off x="6231902" y="3610317"/>
            <a:ext cx="2459700" cy="127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Outlook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It was a POC, detailed analysis requires more time</a:t>
            </a:r>
            <a:endParaRPr/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1716" y="412750"/>
            <a:ext cx="1033551" cy="80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3926" y="2572462"/>
            <a:ext cx="1122067" cy="87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2226" y="2537187"/>
            <a:ext cx="1249091" cy="9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5452" y="2732000"/>
            <a:ext cx="912761" cy="73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89850" y="6024487"/>
            <a:ext cx="2459699" cy="126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68804" y="1992325"/>
            <a:ext cx="1170200" cy="9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52200" y="2758213"/>
            <a:ext cx="1334676" cy="6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78749" y="2732766"/>
            <a:ext cx="912775" cy="737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54691" y="6918524"/>
            <a:ext cx="2414107" cy="126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305600" y="4047400"/>
            <a:ext cx="1455724" cy="73895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/>
          <p:nvPr/>
        </p:nvSpPr>
        <p:spPr>
          <a:xfrm>
            <a:off x="5369925" y="2140275"/>
            <a:ext cx="435300" cy="3969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</a:t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3359475" y="4100525"/>
            <a:ext cx="435300" cy="3969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</a:t>
            </a:r>
            <a:endParaRPr/>
          </a:p>
        </p:txBody>
      </p:sp>
      <p:sp>
        <p:nvSpPr>
          <p:cNvPr id="107" name="Google Shape;107;p16"/>
          <p:cNvSpPr/>
          <p:nvPr/>
        </p:nvSpPr>
        <p:spPr>
          <a:xfrm>
            <a:off x="8290250" y="2373300"/>
            <a:ext cx="435300" cy="3969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</a:t>
            </a:r>
            <a:endParaRPr/>
          </a:p>
        </p:txBody>
      </p:sp>
      <p:sp>
        <p:nvSpPr>
          <p:cNvPr id="108" name="Google Shape;108;p16"/>
          <p:cNvSpPr/>
          <p:nvPr/>
        </p:nvSpPr>
        <p:spPr>
          <a:xfrm>
            <a:off x="8290250" y="3573350"/>
            <a:ext cx="435300" cy="3969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</a:t>
            </a:r>
            <a:endParaRPr/>
          </a:p>
        </p:txBody>
      </p:sp>
      <p:sp>
        <p:nvSpPr>
          <p:cNvPr id="109" name="Google Shape;109;p16"/>
          <p:cNvSpPr/>
          <p:nvPr/>
        </p:nvSpPr>
        <p:spPr>
          <a:xfrm>
            <a:off x="388950" y="476225"/>
            <a:ext cx="1087200" cy="127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 us</a:t>
            </a:r>
            <a:endParaRPr/>
          </a:p>
        </p:txBody>
      </p:sp>
      <p:sp>
        <p:nvSpPr>
          <p:cNvPr id="110" name="Google Shape;110;p16"/>
          <p:cNvSpPr/>
          <p:nvPr/>
        </p:nvSpPr>
        <p:spPr>
          <a:xfrm>
            <a:off x="1401150" y="917375"/>
            <a:ext cx="435300" cy="3969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</a:t>
            </a:r>
            <a:endParaRPr/>
          </a:p>
        </p:txBody>
      </p:sp>
      <p:sp>
        <p:nvSpPr>
          <p:cNvPr id="111" name="Google Shape;111;p16"/>
          <p:cNvSpPr/>
          <p:nvPr/>
        </p:nvSpPr>
        <p:spPr>
          <a:xfrm>
            <a:off x="5428050" y="520475"/>
            <a:ext cx="435300" cy="3969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</a:t>
            </a: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8401888" y="1358525"/>
            <a:ext cx="435300" cy="3969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ree Serif"/>
                <a:ea typeface="Bree Serif"/>
                <a:cs typeface="Bree Serif"/>
                <a:sym typeface="Bree Serif"/>
              </a:rPr>
              <a:t>Challenge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2402250" y="1909497"/>
            <a:ext cx="1480800" cy="2835900"/>
          </a:xfrm>
          <a:prstGeom prst="rect">
            <a:avLst/>
          </a:prstGeom>
          <a:solidFill>
            <a:srgbClr val="E1EAF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FF"/>
                </a:solidFill>
              </a:rPr>
              <a:t>US Private Sector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- Date: 2021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</a:t>
            </a:r>
            <a:r>
              <a:rPr lang="en-GB"/>
              <a:t>Jobs: ~ 4 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</a:t>
            </a:r>
            <a:r>
              <a:rPr lang="en-GB"/>
              <a:t>Scraping Time: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 hour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</a:t>
            </a:r>
            <a:r>
              <a:rPr lang="en-GB"/>
              <a:t>Analysis Time: few hours</a:t>
            </a:r>
            <a:endParaRPr/>
          </a:p>
        </p:txBody>
      </p:sp>
      <p:sp>
        <p:nvSpPr>
          <p:cNvPr id="119" name="Google Shape;119;p17"/>
          <p:cNvSpPr/>
          <p:nvPr/>
        </p:nvSpPr>
        <p:spPr>
          <a:xfrm>
            <a:off x="4429525" y="1909375"/>
            <a:ext cx="1480800" cy="2835900"/>
          </a:xfrm>
          <a:prstGeom prst="rect">
            <a:avLst/>
          </a:prstGeom>
          <a:solidFill>
            <a:srgbClr val="E1EAF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0000"/>
                </a:solidFill>
              </a:rPr>
              <a:t>Swiss Private Sector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</a:t>
            </a:r>
            <a:r>
              <a:rPr lang="en-GB"/>
              <a:t>DS, DA, 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(24.05.23)</a:t>
            </a:r>
            <a:br>
              <a:rPr lang="en-GB"/>
            </a:b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</a:t>
            </a:r>
            <a:r>
              <a:rPr lang="en-GB"/>
              <a:t>Jobs: ~ 3 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</a:t>
            </a:r>
            <a:r>
              <a:rPr lang="en-GB"/>
              <a:t>Scraping Time: few hours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20" name="Google Shape;120;p17"/>
          <p:cNvSpPr/>
          <p:nvPr/>
        </p:nvSpPr>
        <p:spPr>
          <a:xfrm>
            <a:off x="2402250" y="1474425"/>
            <a:ext cx="5535300" cy="4350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3 job markets were analyzed</a:t>
            </a:r>
            <a:endParaRPr b="1"/>
          </a:p>
        </p:txBody>
      </p:sp>
      <p:sp>
        <p:nvSpPr>
          <p:cNvPr id="121" name="Google Shape;121;p17"/>
          <p:cNvSpPr/>
          <p:nvPr/>
        </p:nvSpPr>
        <p:spPr>
          <a:xfrm>
            <a:off x="6456800" y="1909375"/>
            <a:ext cx="1480800" cy="2835900"/>
          </a:xfrm>
          <a:prstGeom prst="rect">
            <a:avLst/>
          </a:prstGeom>
          <a:solidFill>
            <a:srgbClr val="E1EAF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FF"/>
                </a:solidFill>
              </a:rPr>
              <a:t>US </a:t>
            </a:r>
            <a:r>
              <a:rPr b="1" lang="en-GB">
                <a:solidFill>
                  <a:srgbClr val="0000FF"/>
                </a:solidFill>
              </a:rPr>
              <a:t>Public sector</a:t>
            </a:r>
            <a:br>
              <a:rPr b="1" lang="en-GB">
                <a:solidFill>
                  <a:srgbClr val="0000FF"/>
                </a:solidFill>
              </a:rPr>
            </a:br>
            <a:endParaRPr b="1" sz="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</a:t>
            </a:r>
            <a:r>
              <a:rPr lang="en-GB"/>
              <a:t>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(</a:t>
            </a:r>
            <a:r>
              <a:rPr lang="en-GB"/>
              <a:t>25.05.23)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/>
            </a:br>
            <a:r>
              <a:rPr lang="en-GB"/>
              <a:t>- </a:t>
            </a:r>
            <a:r>
              <a:rPr lang="en-GB"/>
              <a:t>Jobs: </a:t>
            </a:r>
            <a:r>
              <a:rPr lang="en-GB">
                <a:solidFill>
                  <a:schemeClr val="dk1"/>
                </a:solidFill>
              </a:rPr>
              <a:t>&lt;</a:t>
            </a:r>
            <a:r>
              <a:rPr lang="en-GB">
                <a:solidFill>
                  <a:schemeClr val="dk1"/>
                </a:solidFill>
              </a:rPr>
              <a:t> 1 k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</a:t>
            </a:r>
            <a:r>
              <a:rPr lang="en-GB"/>
              <a:t>Scraping Time:  few hours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7"/>
          <p:cNvSpPr/>
          <p:nvPr/>
        </p:nvSpPr>
        <p:spPr>
          <a:xfrm>
            <a:off x="2132705" y="496412"/>
            <a:ext cx="2260200" cy="469800"/>
          </a:xfrm>
          <a:prstGeom prst="chevron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What was our challenge?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23" name="Google Shape;123;p17"/>
          <p:cNvSpPr/>
          <p:nvPr/>
        </p:nvSpPr>
        <p:spPr>
          <a:xfrm>
            <a:off x="4352367" y="496412"/>
            <a:ext cx="2260272" cy="469921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How did we 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solve it?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24" name="Google Shape;124;p17"/>
          <p:cNvSpPr/>
          <p:nvPr/>
        </p:nvSpPr>
        <p:spPr>
          <a:xfrm>
            <a:off x="6572029" y="496412"/>
            <a:ext cx="2260272" cy="469921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Website analysis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25" name="Google Shape;12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8500" y="1981200"/>
            <a:ext cx="1345200" cy="536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7300" y="1981200"/>
            <a:ext cx="1345200" cy="551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4587" y="1981200"/>
            <a:ext cx="1345200" cy="28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0904" y="4436675"/>
            <a:ext cx="632348" cy="63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8335" y="4436675"/>
            <a:ext cx="632348" cy="63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 txBox="1"/>
          <p:nvPr/>
        </p:nvSpPr>
        <p:spPr>
          <a:xfrm>
            <a:off x="311700" y="2436350"/>
            <a:ext cx="1772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Factors of Analysis: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Job titles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Skills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Companies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Geography</a:t>
            </a:r>
            <a:endParaRPr/>
          </a:p>
        </p:txBody>
      </p:sp>
      <p:sp>
        <p:nvSpPr>
          <p:cNvPr id="131" name="Google Shape;131;p17"/>
          <p:cNvSpPr txBox="1"/>
          <p:nvPr/>
        </p:nvSpPr>
        <p:spPr>
          <a:xfrm>
            <a:off x="75925" y="4547850"/>
            <a:ext cx="1345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DS = Data Scientist</a:t>
            </a:r>
            <a:br>
              <a:rPr lang="en-GB" sz="800"/>
            </a:br>
            <a:r>
              <a:rPr lang="en-GB" sz="800"/>
              <a:t>DA = Data Analyst</a:t>
            </a:r>
            <a:br>
              <a:rPr lang="en-GB" sz="800"/>
            </a:br>
            <a:r>
              <a:rPr lang="en-GB" sz="800"/>
              <a:t>DE = Data Engineer</a:t>
            </a:r>
            <a:endParaRPr sz="800"/>
          </a:p>
        </p:txBody>
      </p:sp>
      <p:pic>
        <p:nvPicPr>
          <p:cNvPr id="132" name="Google Shape;132;p17"/>
          <p:cNvPicPr preferRelativeResize="0"/>
          <p:nvPr/>
        </p:nvPicPr>
        <p:blipFill rotWithShape="1">
          <a:blip r:embed="rId7">
            <a:alphaModFix/>
          </a:blip>
          <a:srcRect b="6367" l="0" r="0" t="0"/>
          <a:stretch/>
        </p:blipFill>
        <p:spPr>
          <a:xfrm>
            <a:off x="6911177" y="4470749"/>
            <a:ext cx="572046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65327" y="4656655"/>
            <a:ext cx="754647" cy="3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31619" y="4571918"/>
            <a:ext cx="676612" cy="3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7"/>
          <p:cNvSpPr/>
          <p:nvPr/>
        </p:nvSpPr>
        <p:spPr>
          <a:xfrm>
            <a:off x="2070725" y="1077225"/>
            <a:ext cx="6189900" cy="3972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ree Serif"/>
                <a:ea typeface="Bree Serif"/>
                <a:cs typeface="Bree Serif"/>
                <a:sym typeface="Bree Serif"/>
              </a:rPr>
              <a:t>Approach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41" name="Google Shape;141;p18"/>
          <p:cNvSpPr txBox="1"/>
          <p:nvPr>
            <p:ph idx="1" type="body"/>
          </p:nvPr>
        </p:nvSpPr>
        <p:spPr>
          <a:xfrm>
            <a:off x="311700" y="4310950"/>
            <a:ext cx="2357400" cy="4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 u="sng"/>
              <a:t>US &gt;&gt; SUI &gt;&gt; US gvt</a:t>
            </a:r>
            <a:endParaRPr sz="1700" u="sng"/>
          </a:p>
        </p:txBody>
      </p:sp>
      <p:sp>
        <p:nvSpPr>
          <p:cNvPr id="142" name="Google Shape;142;p18"/>
          <p:cNvSpPr/>
          <p:nvPr/>
        </p:nvSpPr>
        <p:spPr>
          <a:xfrm>
            <a:off x="2132705" y="496412"/>
            <a:ext cx="2260200" cy="4698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What was our challenge?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43" name="Google Shape;143;p18"/>
          <p:cNvSpPr/>
          <p:nvPr/>
        </p:nvSpPr>
        <p:spPr>
          <a:xfrm>
            <a:off x="4352367" y="496412"/>
            <a:ext cx="2260200" cy="469800"/>
          </a:xfrm>
          <a:prstGeom prst="chevron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How did we </a:t>
            </a:r>
            <a:endParaRPr sz="12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approach it?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44" name="Google Shape;144;p18"/>
          <p:cNvSpPr/>
          <p:nvPr/>
        </p:nvSpPr>
        <p:spPr>
          <a:xfrm>
            <a:off x="6572029" y="496412"/>
            <a:ext cx="2260200" cy="4698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Website analysis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45" name="Google Shape;14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7652" y="1117926"/>
            <a:ext cx="754647" cy="397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" name="Google Shape;146;p18"/>
          <p:cNvGrpSpPr/>
          <p:nvPr/>
        </p:nvGrpSpPr>
        <p:grpSpPr>
          <a:xfrm>
            <a:off x="2776888" y="1369925"/>
            <a:ext cx="3590225" cy="3471076"/>
            <a:chOff x="2616150" y="1369925"/>
            <a:chExt cx="3590225" cy="3471076"/>
          </a:xfrm>
        </p:grpSpPr>
        <p:pic>
          <p:nvPicPr>
            <p:cNvPr id="147" name="Google Shape;147;p18"/>
            <p:cNvPicPr preferRelativeResize="0"/>
            <p:nvPr/>
          </p:nvPicPr>
          <p:blipFill rotWithShape="1">
            <a:blip r:embed="rId4">
              <a:alphaModFix/>
            </a:blip>
            <a:srcRect b="0" l="0" r="8223" t="0"/>
            <a:stretch/>
          </p:blipFill>
          <p:spPr>
            <a:xfrm>
              <a:off x="2616150" y="1711675"/>
              <a:ext cx="3590100" cy="31293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49550" y="1711675"/>
              <a:ext cx="1070050" cy="318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18"/>
            <p:cNvSpPr/>
            <p:nvPr/>
          </p:nvSpPr>
          <p:spPr>
            <a:xfrm flipH="1">
              <a:off x="2616275" y="1369925"/>
              <a:ext cx="3590100" cy="3972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</a:rPr>
                <a:t>Which is the most represented job title?</a:t>
              </a:r>
              <a:endParaRPr sz="12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ree Serif"/>
                <a:ea typeface="Bree Serif"/>
                <a:cs typeface="Bree Serif"/>
                <a:sym typeface="Bree Serif"/>
              </a:rPr>
              <a:t>Analysis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55" name="Google Shape;155;p19"/>
          <p:cNvSpPr txBox="1"/>
          <p:nvPr>
            <p:ph idx="1" type="body"/>
          </p:nvPr>
        </p:nvSpPr>
        <p:spPr>
          <a:xfrm>
            <a:off x="311700" y="1152475"/>
            <a:ext cx="8520600" cy="4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/>
              <a:t>Where to start - Best companies and sectors for DS</a:t>
            </a:r>
            <a:endParaRPr sz="1600"/>
          </a:p>
        </p:txBody>
      </p:sp>
      <p:sp>
        <p:nvSpPr>
          <p:cNvPr id="156" name="Google Shape;156;p19"/>
          <p:cNvSpPr/>
          <p:nvPr/>
        </p:nvSpPr>
        <p:spPr>
          <a:xfrm>
            <a:off x="2132705" y="496412"/>
            <a:ext cx="2260200" cy="4698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What was our challenge?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57" name="Google Shape;157;p19"/>
          <p:cNvSpPr/>
          <p:nvPr/>
        </p:nvSpPr>
        <p:spPr>
          <a:xfrm>
            <a:off x="4352367" y="496412"/>
            <a:ext cx="2260200" cy="4698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How did we </a:t>
            </a:r>
            <a:endParaRPr sz="12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solve it?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58" name="Google Shape;158;p19"/>
          <p:cNvSpPr/>
          <p:nvPr/>
        </p:nvSpPr>
        <p:spPr>
          <a:xfrm>
            <a:off x="6572029" y="496412"/>
            <a:ext cx="2260200" cy="469800"/>
          </a:xfrm>
          <a:prstGeom prst="chevron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lt1"/>
                </a:solidFill>
              </a:rPr>
              <a:t>Website </a:t>
            </a:r>
            <a:r>
              <a:rPr lang="en-GB" sz="1200">
                <a:solidFill>
                  <a:schemeClr val="lt1"/>
                </a:solidFill>
              </a:rPr>
              <a:t>analysis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59" name="Google Shape;15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525" y="1525700"/>
            <a:ext cx="3947275" cy="315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3300" y="1525700"/>
            <a:ext cx="3825875" cy="30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9"/>
          <p:cNvSpPr/>
          <p:nvPr/>
        </p:nvSpPr>
        <p:spPr>
          <a:xfrm>
            <a:off x="346925" y="4683125"/>
            <a:ext cx="8485200" cy="397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Apple and IBM offer the most positions for Data Scientists. The IT sector is the main industry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62" name="Google Shape;16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7652" y="1117926"/>
            <a:ext cx="754647" cy="39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ree Serif"/>
                <a:ea typeface="Bree Serif"/>
                <a:cs typeface="Bree Serif"/>
                <a:sym typeface="Bree Serif"/>
              </a:rPr>
              <a:t>Analysis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8" name="Google Shape;168;p20"/>
          <p:cNvSpPr txBox="1"/>
          <p:nvPr>
            <p:ph idx="1" type="body"/>
          </p:nvPr>
        </p:nvSpPr>
        <p:spPr>
          <a:xfrm>
            <a:off x="311700" y="1152475"/>
            <a:ext cx="8520600" cy="4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/>
              <a:t>Where to go - A geographical analysis</a:t>
            </a:r>
            <a:endParaRPr sz="1600"/>
          </a:p>
        </p:txBody>
      </p:sp>
      <p:sp>
        <p:nvSpPr>
          <p:cNvPr id="169" name="Google Shape;169;p20"/>
          <p:cNvSpPr/>
          <p:nvPr/>
        </p:nvSpPr>
        <p:spPr>
          <a:xfrm>
            <a:off x="2132705" y="496412"/>
            <a:ext cx="2260200" cy="4698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What was our challenge?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70" name="Google Shape;170;p20"/>
          <p:cNvSpPr/>
          <p:nvPr/>
        </p:nvSpPr>
        <p:spPr>
          <a:xfrm>
            <a:off x="4352367" y="496412"/>
            <a:ext cx="2260200" cy="4698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How did we </a:t>
            </a:r>
            <a:endParaRPr sz="12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solve it?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71" name="Google Shape;171;p20"/>
          <p:cNvSpPr/>
          <p:nvPr/>
        </p:nvSpPr>
        <p:spPr>
          <a:xfrm>
            <a:off x="6572029" y="496412"/>
            <a:ext cx="2260200" cy="469800"/>
          </a:xfrm>
          <a:prstGeom prst="chevron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lt1"/>
                </a:solidFill>
              </a:rPr>
              <a:t>Website </a:t>
            </a:r>
            <a:r>
              <a:rPr lang="en-GB" sz="1200">
                <a:solidFill>
                  <a:schemeClr val="lt1"/>
                </a:solidFill>
              </a:rPr>
              <a:t>analysis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72" name="Google Shape;172;p20"/>
          <p:cNvSpPr/>
          <p:nvPr/>
        </p:nvSpPr>
        <p:spPr>
          <a:xfrm>
            <a:off x="6104902" y="5313559"/>
            <a:ext cx="2459700" cy="127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Geographical information about Data Science in the USA</a:t>
            </a:r>
            <a:endParaRPr/>
          </a:p>
        </p:txBody>
      </p:sp>
      <p:pic>
        <p:nvPicPr>
          <p:cNvPr id="173" name="Google Shape;17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8452" y="6002275"/>
            <a:ext cx="912761" cy="73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1804" y="5262600"/>
            <a:ext cx="1170200" cy="9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5200" y="6028488"/>
            <a:ext cx="1334676" cy="6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1749" y="6003041"/>
            <a:ext cx="912775" cy="737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72100" y="3115706"/>
            <a:ext cx="2938279" cy="156741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0"/>
          <p:cNvSpPr/>
          <p:nvPr/>
        </p:nvSpPr>
        <p:spPr>
          <a:xfrm>
            <a:off x="346925" y="4683125"/>
            <a:ext cx="8485200" cy="397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California is a good place to start a Data Science Career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79" name="Google Shape;179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99100" y="1517175"/>
            <a:ext cx="3883175" cy="310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72100" y="1517175"/>
            <a:ext cx="2938279" cy="1566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77652" y="1117926"/>
            <a:ext cx="754647" cy="39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ree Serif"/>
                <a:ea typeface="Bree Serif"/>
                <a:cs typeface="Bree Serif"/>
                <a:sym typeface="Bree Serif"/>
              </a:rPr>
              <a:t>Analysis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87" name="Google Shape;187;p21"/>
          <p:cNvSpPr txBox="1"/>
          <p:nvPr>
            <p:ph idx="1" type="body"/>
          </p:nvPr>
        </p:nvSpPr>
        <p:spPr>
          <a:xfrm>
            <a:off x="311700" y="1152475"/>
            <a:ext cx="8520600" cy="4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/>
              <a:t>Follow the money - Payment of DS related jobs</a:t>
            </a:r>
            <a:endParaRPr sz="1600"/>
          </a:p>
        </p:txBody>
      </p:sp>
      <p:sp>
        <p:nvSpPr>
          <p:cNvPr id="188" name="Google Shape;188;p21"/>
          <p:cNvSpPr/>
          <p:nvPr/>
        </p:nvSpPr>
        <p:spPr>
          <a:xfrm>
            <a:off x="2132705" y="496412"/>
            <a:ext cx="2260200" cy="4698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What was our challenge?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89" name="Google Shape;189;p21"/>
          <p:cNvSpPr/>
          <p:nvPr/>
        </p:nvSpPr>
        <p:spPr>
          <a:xfrm>
            <a:off x="4352367" y="496412"/>
            <a:ext cx="2260200" cy="4698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How did we </a:t>
            </a:r>
            <a:endParaRPr sz="12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solve it?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90" name="Google Shape;190;p21"/>
          <p:cNvSpPr/>
          <p:nvPr/>
        </p:nvSpPr>
        <p:spPr>
          <a:xfrm>
            <a:off x="6572029" y="496412"/>
            <a:ext cx="2260200" cy="469800"/>
          </a:xfrm>
          <a:prstGeom prst="chevron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lt1"/>
                </a:solidFill>
              </a:rPr>
              <a:t>Website </a:t>
            </a:r>
            <a:r>
              <a:rPr lang="en-GB" sz="1200">
                <a:solidFill>
                  <a:schemeClr val="lt1"/>
                </a:solidFill>
              </a:rPr>
              <a:t>analysis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91" name="Google Shape;1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25" y="1586950"/>
            <a:ext cx="5540374" cy="295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1"/>
          <p:cNvPicPr preferRelativeResize="0"/>
          <p:nvPr/>
        </p:nvPicPr>
        <p:blipFill rotWithShape="1">
          <a:blip r:embed="rId4">
            <a:alphaModFix/>
          </a:blip>
          <a:srcRect b="0" l="0" r="16867" t="10185"/>
          <a:stretch/>
        </p:blipFill>
        <p:spPr>
          <a:xfrm>
            <a:off x="7086611" y="2585226"/>
            <a:ext cx="1942778" cy="1119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/>
          <p:cNvPicPr preferRelativeResize="0"/>
          <p:nvPr/>
        </p:nvPicPr>
        <p:blipFill rotWithShape="1">
          <a:blip r:embed="rId5">
            <a:alphaModFix/>
          </a:blip>
          <a:srcRect b="0" l="0" r="21654" t="10160"/>
          <a:stretch/>
        </p:blipFill>
        <p:spPr>
          <a:xfrm>
            <a:off x="7142480" y="3583225"/>
            <a:ext cx="1831039" cy="1119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1"/>
          <p:cNvPicPr preferRelativeResize="0"/>
          <p:nvPr/>
        </p:nvPicPr>
        <p:blipFill rotWithShape="1">
          <a:blip r:embed="rId6">
            <a:alphaModFix/>
          </a:blip>
          <a:srcRect b="0" l="0" r="16867" t="10160"/>
          <a:stretch/>
        </p:blipFill>
        <p:spPr>
          <a:xfrm>
            <a:off x="7086611" y="1586947"/>
            <a:ext cx="1942778" cy="1119772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1"/>
          <p:cNvSpPr/>
          <p:nvPr/>
        </p:nvSpPr>
        <p:spPr>
          <a:xfrm>
            <a:off x="5683250" y="1828083"/>
            <a:ext cx="1008000" cy="6375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Data Scientist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6" name="Google Shape;196;p21"/>
          <p:cNvSpPr/>
          <p:nvPr/>
        </p:nvSpPr>
        <p:spPr>
          <a:xfrm>
            <a:off x="5683250" y="2826222"/>
            <a:ext cx="1008000" cy="6375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Data Analyst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7" name="Google Shape;197;p21"/>
          <p:cNvSpPr/>
          <p:nvPr/>
        </p:nvSpPr>
        <p:spPr>
          <a:xfrm>
            <a:off x="5683250" y="3824361"/>
            <a:ext cx="1008000" cy="637500"/>
          </a:xfrm>
          <a:prstGeom prst="rect">
            <a:avLst/>
          </a:prstGeom>
          <a:solidFill>
            <a:srgbClr val="BF5E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Data Engineer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8" name="Google Shape;198;p21"/>
          <p:cNvSpPr/>
          <p:nvPr/>
        </p:nvSpPr>
        <p:spPr>
          <a:xfrm>
            <a:off x="346925" y="4683125"/>
            <a:ext cx="8485200" cy="397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Real Estate, Consumer Services and Retail pay the highest salaries for Data Scientists (based on estimates)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99" name="Google Shape;199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77652" y="1117926"/>
            <a:ext cx="754647" cy="39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